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76" r:id="rId6"/>
    <p:sldId id="271" r:id="rId7"/>
    <p:sldId id="262" r:id="rId8"/>
    <p:sldId id="274" r:id="rId9"/>
    <p:sldId id="277" r:id="rId10"/>
    <p:sldId id="273" r:id="rId11"/>
    <p:sldId id="275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014067"/>
    <a:srgbClr val="3F3F3F"/>
    <a:srgbClr val="014E7D"/>
    <a:srgbClr val="013657"/>
    <a:srgbClr val="01456F"/>
    <a:srgbClr val="014B79"/>
    <a:srgbClr val="0937C9"/>
    <a:srgbClr val="002774"/>
    <a:srgbClr val="929A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74" autoAdjust="0"/>
  </p:normalViewPr>
  <p:slideViewPr>
    <p:cSldViewPr snapToGrid="0" showGuides="1">
      <p:cViewPr varScale="1">
        <p:scale>
          <a:sx n="69" d="100"/>
          <a:sy n="69" d="100"/>
        </p:scale>
        <p:origin x="564" y="44"/>
      </p:cViewPr>
      <p:guideLst>
        <p:guide pos="3840"/>
        <p:guide pos="597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>
                <a:solidFill>
                  <a:schemeClr val="bg1"/>
                </a:solidFill>
              </a:rPr>
              <a:t>Chart Title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 w="25400"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0.21587</cdr:x>
      <cdr:y>0.19725</cdr:y>
    </cdr:from>
    <cdr:to>
      <cdr:x>0.68339</cdr:x>
      <cdr:y>0.94125</cdr:y>
    </cdr:to>
    <cdr:pic>
      <cdr:nvPicPr>
        <cdr:cNvPr id="2" name="chart"/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1534160" y="918619"/>
          <a:ext cx="3322693" cy="3464882"/>
        </a:xfrm>
        <a:prstGeom xmlns:a="http://schemas.openxmlformats.org/drawingml/2006/main" prst="rect">
          <a:avLst/>
        </a:prstGeom>
      </cdr:spPr>
    </cdr:pic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2BFC85-49E4-447A-A7E3-16153CB2FE2A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1072A3-100F-40A9-915F-8D2D9E6962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1B50E-4C60-4F9E-B773-52059170945B}" type="datetimeFigureOut">
              <a:rPr lang="en-US" noProof="0" smtClean="0"/>
              <a:t>12/2/2024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30CFA-805A-4FD3-B3A0-DAAA5993DA1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73B47EE6-EDE6-4881-B456-B37D9C1ADE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SUBTITLE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4501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  <p15:guide id="3" pos="138" userDrawn="1">
          <p15:clr>
            <a:srgbClr val="FBAE40"/>
          </p15:clr>
        </p15:guide>
        <p15:guide id="4" orient="horz" pos="4178" userDrawn="1">
          <p15:clr>
            <a:srgbClr val="FBAE40"/>
          </p15:clr>
        </p15:guide>
        <p15:guide id="5" orient="horz" pos="142" userDrawn="1">
          <p15:clr>
            <a:srgbClr val="FBAE40"/>
          </p15:clr>
        </p15:guide>
        <p15:guide id="6" pos="2457" userDrawn="1">
          <p15:clr>
            <a:srgbClr val="FBAE40"/>
          </p15:clr>
        </p15:guide>
        <p15:guide id="7" pos="43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56172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78656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1FAE0C34-9220-45F0-9FC2-9FE7C994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54343043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8014328B-D576-4B5C-A4AE-CF9831892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848131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82BFF385-445D-4DBB-9773-F99669415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lang="en-US" b="1" dirty="0">
                <a:solidFill>
                  <a:schemeClr val="accent6"/>
                </a:solidFill>
              </a:defRPr>
            </a:lvl1pPr>
          </a:lstStyle>
          <a:p>
            <a:pPr marL="228600" lvl="0" indent="-228600"/>
            <a:r>
              <a:rPr lang="en-US" noProof="0" smtClean="0"/>
              <a:t>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311B1CFE-1B35-4B5C-B40A-DC5ADF211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CE840E8-D596-479D-AE97-E88F42DC1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9A68D25-B19E-4E84-B65D-596EE8382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522678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9A1E80C-1A76-4D3E-92A1-846866867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 sz="2400"/>
            </a:lvl1pPr>
            <a:lvl2pPr>
              <a:buClr>
                <a:schemeClr val="accent2"/>
              </a:buClr>
              <a:defRPr sz="2000"/>
            </a:lvl2pPr>
            <a:lvl3pPr>
              <a:buClr>
                <a:schemeClr val="accent2"/>
              </a:buClr>
              <a:defRPr sz="1800"/>
            </a:lvl3pPr>
            <a:lvl4pPr>
              <a:buClr>
                <a:schemeClr val="accent2"/>
              </a:buClr>
              <a:defRPr sz="1600"/>
            </a:lvl4pPr>
            <a:lvl5pPr>
              <a:buClr>
                <a:schemeClr val="accent2"/>
              </a:buCl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5526537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2728E0A-430E-4C6A-BF56-06FA8510F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1430260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CC52C5C1-EC33-44C1-9D54-A1058BBF1812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Parallelogram 29">
            <a:extLst>
              <a:ext uri="{FF2B5EF4-FFF2-40B4-BE49-F238E27FC236}">
                <a16:creationId xmlns:a16="http://schemas.microsoft.com/office/drawing/2014/main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8C43A6-50C6-704E-BADC-6D83BADE73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91439B-965F-3548-AF77-89501B24F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7E8A2C98-F26E-415A-B931-1B89CA46C1CF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Diagonal Stripe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33" name="Title 1" title="Title ">
            <a:extLst>
              <a:ext uri="{FF2B5EF4-FFF2-40B4-BE49-F238E27FC236}">
                <a16:creationId xmlns:a16="http://schemas.microsoft.com/office/drawing/2014/main" id="{59067A2C-FE71-4381-BE51-08DAC5E435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CE2EB-00DF-4EBA-BF1F-D37805D45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918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rgbClr val="EAB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3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Title 1" title="Title ">
            <a:extLst>
              <a:ext uri="{FF2B5EF4-FFF2-40B4-BE49-F238E27FC236}">
                <a16:creationId xmlns:a16="http://schemas.microsoft.com/office/drawing/2014/main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DB14A5-A767-774C-85B8-68EF914689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9B51B-EAA9-4B4D-A4F6-470CD95DAA7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0177" y="1435100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36576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2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EB154C1-CE47-4220-9832-4FD0868A64A8}"/>
              </a:ext>
            </a:extLst>
          </p:cNvPr>
          <p:cNvSpPr txBox="1"/>
          <p:nvPr userDrawn="1"/>
        </p:nvSpPr>
        <p:spPr>
          <a:xfrm>
            <a:off x="11073384" y="237744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19" name="Title 1" title="Title ">
            <a:extLst>
              <a:ext uri="{FF2B5EF4-FFF2-40B4-BE49-F238E27FC236}">
                <a16:creationId xmlns:a16="http://schemas.microsoft.com/office/drawing/2014/main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E55A0B9-F639-8643-9C4D-B93B8EE21A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29282-8AC7-494D-9A8E-A26C7F6994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i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2E19FBD-2379-4B3B-910D-F51E007CB63F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8" name="Content Placeholder 3" title="Bullet Points">
            <a:extLst>
              <a:ext uri="{FF2B5EF4-FFF2-40B4-BE49-F238E27FC236}">
                <a16:creationId xmlns:a16="http://schemas.microsoft.com/office/drawing/2014/main" id="{8715E757-6584-4841-8154-C92E70E0CD6B}"/>
              </a:ext>
            </a:extLst>
          </p:cNvPr>
          <p:cNvSpPr>
            <a:spLocks noGrp="1"/>
          </p:cNvSpPr>
          <p:nvPr userDrawn="1">
            <p:ph sz="half" idx="13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 smtClean="0"/>
              <a:t>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 smtClean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 smtClean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 smtClean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0" name="Content Placeholder 5" title="Bullet Points">
            <a:extLst>
              <a:ext uri="{FF2B5EF4-FFF2-40B4-BE49-F238E27FC236}">
                <a16:creationId xmlns:a16="http://schemas.microsoft.com/office/drawing/2014/main" id="{D957FBD7-2C3C-4DD1-954F-DF1E007BE590}"/>
              </a:ext>
            </a:extLst>
          </p:cNvPr>
          <p:cNvSpPr>
            <a:spLocks noGrp="1"/>
          </p:cNvSpPr>
          <p:nvPr userDrawn="1">
            <p:ph sz="quarter" idx="15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 smtClean="0"/>
              <a:t>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 smtClean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 smtClean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 smtClean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4" name="Text Placeholder 4" title="Subtitle">
            <a:extLst>
              <a:ext uri="{FF2B5EF4-FFF2-40B4-BE49-F238E27FC236}">
                <a16:creationId xmlns:a16="http://schemas.microsoft.com/office/drawing/2014/main" id="{77DB65FF-A89E-4562-8251-2BB63EFDD28E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4F49194-9068-41AA-B460-962319BF96A4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Diagonal Stripe 28">
              <a:extLst>
                <a:ext uri="{FF2B5EF4-FFF2-40B4-BE49-F238E27FC236}">
                  <a16:creationId xmlns:a16="http://schemas.microsoft.com/office/drawing/2014/main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Parallelogram 32">
            <a:extLst>
              <a:ext uri="{FF2B5EF4-FFF2-40B4-BE49-F238E27FC236}">
                <a16:creationId xmlns:a16="http://schemas.microsoft.com/office/drawing/2014/main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34" name="Text Placeholder 4" title="Subtitle">
            <a:extLst>
              <a:ext uri="{FF2B5EF4-FFF2-40B4-BE49-F238E27FC236}">
                <a16:creationId xmlns:a16="http://schemas.microsoft.com/office/drawing/2014/main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990C03-1647-2044-B335-6F5F19E4E5F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03A7CC-E6DC-1544-BE55-15EC1718B7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Text here</a:t>
            </a:r>
          </a:p>
        </p:txBody>
      </p:sp>
      <p:sp>
        <p:nvSpPr>
          <p:cNvPr id="20" name="Chart Placeholder 2" title="Chart">
            <a:extLst>
              <a:ext uri="{FF2B5EF4-FFF2-40B4-BE49-F238E27FC236}">
                <a16:creationId xmlns:a16="http://schemas.microsoft.com/office/drawing/2014/main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able Placeholder 11" title="Table">
            <a:extLst>
              <a:ext uri="{FF2B5EF4-FFF2-40B4-BE49-F238E27FC236}">
                <a16:creationId xmlns:a16="http://schemas.microsoft.com/office/drawing/2014/main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 smtClean="0"/>
              <a:t>Click icon to add table</a:t>
            </a:r>
            <a:endParaRPr lang="en-US" noProof="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4020D1-D35E-497E-97F1-84A6EA9D048E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7" name="Text Placeholder 4" title="Subtitle">
            <a:extLst>
              <a:ext uri="{FF2B5EF4-FFF2-40B4-BE49-F238E27FC236}">
                <a16:creationId xmlns:a16="http://schemas.microsoft.com/office/drawing/2014/main" id="{FE79FAE9-2A8C-46BA-8738-44CBCF7294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50A33E-CEFE-4D43-9554-513B01B1D3D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960C75-8FA7-5740-9388-2B5112B2C5B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icture Placeholder 31" title="Image">
            <a:extLst>
              <a:ext uri="{FF2B5EF4-FFF2-40B4-BE49-F238E27FC236}">
                <a16:creationId xmlns:a16="http://schemas.microsoft.com/office/drawing/2014/main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 title="Title ">
            <a:extLst>
              <a:ext uri="{FF2B5EF4-FFF2-40B4-BE49-F238E27FC236}">
                <a16:creationId xmlns:a16="http://schemas.microsoft.com/office/drawing/2014/main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anchor="ctr">
            <a:normAutofit/>
          </a:bodyPr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Add Caption Here</a:t>
            </a:r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488AB73-8058-4FB5-9619-FCECCA9F39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59BE165-3EB5-4C11-8B53-6E98C0BC2E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Phone Number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9D05293-35AD-495F-A7AE-942398090B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Email </a:t>
            </a: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997A03F2-8D8A-4425-9F56-66DB33CE11A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929" y="4594957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Company Website</a:t>
            </a:r>
          </a:p>
        </p:txBody>
      </p:sp>
      <p:sp>
        <p:nvSpPr>
          <p:cNvPr id="14" name="Shape 4157">
            <a:extLst>
              <a:ext uri="{FF2B5EF4-FFF2-40B4-BE49-F238E27FC236}">
                <a16:creationId xmlns:a16="http://schemas.microsoft.com/office/drawing/2014/main" id="{A30A8F28-98F4-425F-A750-78192A157DF4}"/>
              </a:ext>
            </a:extLst>
          </p:cNvPr>
          <p:cNvSpPr/>
          <p:nvPr userDrawn="1"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5" name="Shape 4186">
            <a:extLst>
              <a:ext uri="{FF2B5EF4-FFF2-40B4-BE49-F238E27FC236}">
                <a16:creationId xmlns:a16="http://schemas.microsoft.com/office/drawing/2014/main" id="{2F84D399-8148-4E86-A1E4-BE7D1D81383A}"/>
              </a:ext>
            </a:extLst>
          </p:cNvPr>
          <p:cNvSpPr/>
          <p:nvPr userDrawn="1"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9" name="Shape 4379">
            <a:extLst>
              <a:ext uri="{FF2B5EF4-FFF2-40B4-BE49-F238E27FC236}">
                <a16:creationId xmlns:a16="http://schemas.microsoft.com/office/drawing/2014/main" id="{E4408FF8-E342-42F8-BBE9-1220822B5E99}"/>
              </a:ext>
            </a:extLst>
          </p:cNvPr>
          <p:cNvSpPr/>
          <p:nvPr userDrawn="1"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0" name="Shape 4487">
            <a:extLst>
              <a:ext uri="{FF2B5EF4-FFF2-40B4-BE49-F238E27FC236}">
                <a16:creationId xmlns:a16="http://schemas.microsoft.com/office/drawing/2014/main" id="{11D27456-C005-4109-9E74-0B692200A0B3}"/>
              </a:ext>
            </a:extLst>
          </p:cNvPr>
          <p:cNvSpPr/>
          <p:nvPr userDrawn="1"/>
        </p:nvSpPr>
        <p:spPr>
          <a:xfrm>
            <a:off x="6471716" y="4650082"/>
            <a:ext cx="233318" cy="233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16155-303B-403D-8B49-D4CEE47D6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15EF5-4ABE-4759-AC09-679CD6083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8699F50C-BE38-4BD0-BA84-9B090E1F2B9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85" r:id="rId3"/>
    <p:sldLayoutId id="2147483706" r:id="rId4"/>
    <p:sldLayoutId id="2147483708" r:id="rId5"/>
    <p:sldLayoutId id="2147483704" r:id="rId6"/>
    <p:sldLayoutId id="2147483689" r:id="rId7"/>
    <p:sldLayoutId id="2147483668" r:id="rId8"/>
    <p:sldLayoutId id="2147483707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692" r:id="rId17"/>
    <p:sldLayoutId id="2147483697" r:id="rId18"/>
    <p:sldLayoutId id="2147483674" r:id="rId1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IN"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 descr="Company name and logo group of information&#10;">
            <a:extLst>
              <a:ext uri="{FF2B5EF4-FFF2-40B4-BE49-F238E27FC236}">
                <a16:creationId xmlns:a16="http://schemas.microsoft.com/office/drawing/2014/main" id="{5B07AEC6-55AE-4E18-BEEA-A226E87C7897}"/>
              </a:ext>
            </a:extLst>
          </p:cNvPr>
          <p:cNvGrpSpPr/>
          <p:nvPr/>
        </p:nvGrpSpPr>
        <p:grpSpPr>
          <a:xfrm>
            <a:off x="3014244" y="2871936"/>
            <a:ext cx="1555134" cy="1153246"/>
            <a:chOff x="3014244" y="2918591"/>
            <a:chExt cx="1555134" cy="115324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4DF2E04-7632-4FED-B0BF-8FB243D982A3}"/>
                </a:ext>
              </a:extLst>
            </p:cNvPr>
            <p:cNvSpPr txBox="1"/>
            <p:nvPr/>
          </p:nvSpPr>
          <p:spPr>
            <a:xfrm>
              <a:off x="3014244" y="2918591"/>
              <a:ext cx="184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6000" b="1" dirty="0">
                <a:solidFill>
                  <a:schemeClr val="bg1"/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C9A1C71-347B-44A9-88B4-692D9731582D}"/>
                </a:ext>
              </a:extLst>
            </p:cNvPr>
            <p:cNvSpPr txBox="1"/>
            <p:nvPr/>
          </p:nvSpPr>
          <p:spPr>
            <a:xfrm>
              <a:off x="3434324" y="3764060"/>
              <a:ext cx="113505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bg1"/>
                  </a:solidFill>
                  <a:cs typeface="Calibri Light" panose="020F0302020204030204" pitchFamily="34" charset="0"/>
                </a:rPr>
                <a:t>CALCULATOR</a:t>
              </a:r>
              <a:endParaRPr lang="en-US" sz="1400" dirty="0">
                <a:solidFill>
                  <a:schemeClr val="bg1"/>
                </a:solidFill>
                <a:cs typeface="Calibri Light" panose="020F0302020204030204" pitchFamily="34" charset="0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638ACE-163E-40EB-A458-E794C67EA2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9060" y="1255684"/>
            <a:ext cx="4853573" cy="1616252"/>
          </a:xfrm>
        </p:spPr>
        <p:txBody>
          <a:bodyPr>
            <a:normAutofit/>
          </a:bodyPr>
          <a:lstStyle/>
          <a:p>
            <a:r>
              <a:rPr lang="en-US" sz="3600" dirty="0"/>
              <a:t>Building a </a:t>
            </a:r>
            <a:r>
              <a:rPr lang="en-US" sz="3600" dirty="0" smtClean="0"/>
              <a:t>GUI Calculator </a:t>
            </a:r>
            <a:r>
              <a:rPr lang="en-US" sz="3600" dirty="0"/>
              <a:t>using Tkinter in </a:t>
            </a:r>
            <a:r>
              <a:rPr lang="en-US" sz="3600" dirty="0" smtClean="0"/>
              <a:t>Python—Project1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9205DF-8F5E-49F7-B00E-6F58293F51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88677" y="3088618"/>
            <a:ext cx="4854339" cy="1257574"/>
          </a:xfrm>
        </p:spPr>
        <p:txBody>
          <a:bodyPr/>
          <a:lstStyle/>
          <a:p>
            <a:r>
              <a:rPr lang="en-US" b="1" dirty="0" smtClean="0"/>
              <a:t>NEXT HIKES IT SOLUTIONS</a:t>
            </a:r>
            <a:endParaRPr lang="en-US" b="1" dirty="0"/>
          </a:p>
          <a:p>
            <a:endParaRPr lang="en-US" dirty="0" smtClean="0"/>
          </a:p>
          <a:p>
            <a:endParaRPr lang="en-US" dirty="0" smtClean="0"/>
          </a:p>
          <a:p>
            <a:pPr algn="r"/>
            <a:r>
              <a:rPr lang="en-US" dirty="0" smtClean="0"/>
              <a:t>By</a:t>
            </a:r>
            <a:endParaRPr lang="en-US" dirty="0"/>
          </a:p>
          <a:p>
            <a:pPr algn="r"/>
            <a:r>
              <a:rPr lang="en-US" dirty="0" smtClean="0"/>
              <a:t>CHETHANA S </a:t>
            </a:r>
            <a:r>
              <a:rPr lang="en-US" dirty="0" err="1" smtClean="0"/>
              <a:t>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58" y="815224"/>
            <a:ext cx="6164902" cy="4639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699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a GUI Calculator?                  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A GUI Scientific Calculator is an application designed to facilitate complex mathematical calculations through a user-friendly graphical interface. Unlike traditional calculators that rely on text-based commands, a GUI calculator offers visual buttons and display screens, making it more intuitive and accessible for users.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186713" y="2123361"/>
            <a:ext cx="5475600" cy="781188"/>
          </a:xfrm>
        </p:spPr>
        <p:txBody>
          <a:bodyPr/>
          <a:lstStyle/>
          <a:p>
            <a:r>
              <a:rPr lang="en-US" dirty="0"/>
              <a:t>Why Use Tkinter for Python GUI?</a:t>
            </a:r>
            <a:endParaRPr lang="en-IN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Tkinter is the standard GUI toolkit for Python, included </a:t>
            </a:r>
            <a:r>
              <a:rPr lang="en-US" dirty="0" smtClean="0"/>
              <a:t>with</a:t>
            </a:r>
            <a:r>
              <a:rPr lang="en-IN" dirty="0"/>
              <a:t> </a:t>
            </a:r>
            <a:r>
              <a:rPr lang="en-US" dirty="0" smtClean="0"/>
              <a:t>most </a:t>
            </a:r>
            <a:r>
              <a:rPr lang="en-US" dirty="0"/>
              <a:t>Python installations. </a:t>
            </a:r>
            <a:r>
              <a:rPr lang="en-US" dirty="0" smtClean="0"/>
              <a:t>Its </a:t>
            </a:r>
            <a:r>
              <a:rPr lang="en-US" dirty="0"/>
              <a:t>built-in nature means there is no need for additional </a:t>
            </a:r>
            <a:r>
              <a:rPr lang="en-US" dirty="0" smtClean="0"/>
              <a:t>downloads</a:t>
            </a:r>
            <a:r>
              <a:rPr lang="en-US" dirty="0"/>
              <a:t>. </a:t>
            </a:r>
            <a:r>
              <a:rPr lang="en-US" dirty="0" err="1" smtClean="0"/>
              <a:t>Tkinter's</a:t>
            </a:r>
            <a:r>
              <a:rPr lang="en-US" dirty="0" smtClean="0"/>
              <a:t> </a:t>
            </a:r>
            <a:r>
              <a:rPr lang="en-US" dirty="0"/>
              <a:t>simple syntax allows for rapid development </a:t>
            </a:r>
            <a:r>
              <a:rPr lang="en-US" dirty="0" smtClean="0"/>
              <a:t>of</a:t>
            </a:r>
            <a:r>
              <a:rPr lang="en-IN" dirty="0"/>
              <a:t> </a:t>
            </a:r>
            <a:r>
              <a:rPr lang="en-US" dirty="0" smtClean="0"/>
              <a:t>applications </a:t>
            </a:r>
            <a:r>
              <a:rPr lang="en-US" dirty="0"/>
              <a:t>with minimal code, making it ideal for developers at all skill levels.</a:t>
            </a:r>
            <a:endParaRPr lang="en-IN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7"/>
          </p:nvPr>
        </p:nvSpPr>
        <p:spPr>
          <a:xfrm>
            <a:off x="4882821" y="6381461"/>
            <a:ext cx="4114800" cy="365125"/>
          </a:xfrm>
        </p:spPr>
        <p:txBody>
          <a:bodyPr/>
          <a:lstStyle/>
          <a:p>
            <a:r>
              <a:rPr lang="en-US" dirty="0" err="1" smtClean="0"/>
              <a:t>Nexthikes</a:t>
            </a:r>
            <a:r>
              <a:rPr lang="en-US" dirty="0" smtClean="0"/>
              <a:t> IT Solutions</a:t>
            </a:r>
            <a:endParaRPr lang="en-US" noProof="0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2</a:t>
            </a:fld>
            <a:endParaRPr lang="en-US" noProof="0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520698" y="737267"/>
            <a:ext cx="8333222" cy="1147969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 to Building a GUI Calculator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64947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3469036-D1FB-4164-96AE-B6D8CECCFC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1916" y="1193570"/>
            <a:ext cx="7342631" cy="608895"/>
          </a:xfrm>
        </p:spPr>
        <p:txBody>
          <a:bodyPr/>
          <a:lstStyle/>
          <a:p>
            <a:r>
              <a:rPr lang="en-IN" sz="1800" b="1" u="sng" dirty="0" smtClean="0"/>
              <a:t>Install Python</a:t>
            </a:r>
          </a:p>
          <a:p>
            <a:r>
              <a:rPr lang="en-US" sz="1600" dirty="0" smtClean="0"/>
              <a:t>Begin by downloading the latest version of Python from the official site, python.org</a:t>
            </a:r>
          </a:p>
          <a:p>
            <a:r>
              <a:rPr lang="en-IN" sz="1800" b="1" u="sng" dirty="0" smtClean="0"/>
              <a:t>Install Tkinter</a:t>
            </a:r>
          </a:p>
          <a:p>
            <a:r>
              <a:rPr lang="en-US" sz="1600" dirty="0" smtClean="0"/>
              <a:t>Tkinter, the standard GUI toolkit for Python, typically comes pre-installed and then import </a:t>
            </a:r>
            <a:r>
              <a:rPr lang="en-US" sz="1600" dirty="0"/>
              <a:t>Tkinter using 'import tkinter'. If no errors appear, you are ready to use Tkinter for your GUI projects</a:t>
            </a:r>
            <a:r>
              <a:rPr lang="en-US" sz="1600" dirty="0" smtClean="0"/>
              <a:t>.</a:t>
            </a:r>
          </a:p>
          <a:p>
            <a:r>
              <a:rPr lang="en-IN" sz="1800" b="1" u="sng" dirty="0" smtClean="0"/>
              <a:t>Choose </a:t>
            </a:r>
            <a:r>
              <a:rPr lang="en-IN" sz="1800" b="1" u="sng" dirty="0"/>
              <a:t>an </a:t>
            </a:r>
            <a:r>
              <a:rPr lang="en-IN" sz="1800" b="1" u="sng" dirty="0" smtClean="0"/>
              <a:t>IDE</a:t>
            </a:r>
          </a:p>
          <a:p>
            <a:r>
              <a:rPr lang="en-US" sz="1600" dirty="0" smtClean="0"/>
              <a:t>Visual Studio Code, known for its flexibility and extensions and IDLE.</a:t>
            </a:r>
          </a:p>
          <a:p>
            <a:r>
              <a:rPr lang="en-US" sz="1800" b="1" u="sng" dirty="0" smtClean="0"/>
              <a:t>Create </a:t>
            </a:r>
            <a:r>
              <a:rPr lang="en-US" sz="1800" b="1" u="sng" dirty="0"/>
              <a:t>a New Python </a:t>
            </a:r>
            <a:r>
              <a:rPr lang="en-US" sz="1800" b="1" u="sng" dirty="0" smtClean="0"/>
              <a:t>File</a:t>
            </a:r>
          </a:p>
          <a:p>
            <a:r>
              <a:rPr lang="en-US" sz="1600" dirty="0"/>
              <a:t>Once your environment is set up, create a new Python file for your scientific calculator project, naming it appropriately (e.g., 'calculator.py').</a:t>
            </a:r>
            <a:endParaRPr lang="en-US" sz="1600" dirty="0" smtClean="0"/>
          </a:p>
          <a:p>
            <a:endParaRPr lang="en-US" sz="1600" dirty="0" smtClean="0"/>
          </a:p>
          <a:p>
            <a:endParaRPr lang="en-US" dirty="0"/>
          </a:p>
          <a:p>
            <a:endParaRPr lang="en-IN" b="1" dirty="0" smtClean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7F4D2C2-B71A-4089-A3FE-603C32706CA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3725270" y="6536314"/>
            <a:ext cx="4114800" cy="365125"/>
          </a:xfrm>
        </p:spPr>
        <p:txBody>
          <a:bodyPr/>
          <a:lstStyle/>
          <a:p>
            <a:r>
              <a:rPr lang="en-US" dirty="0" err="1" smtClean="0"/>
              <a:t>Nexthikes</a:t>
            </a:r>
            <a:r>
              <a:rPr lang="en-US" dirty="0" smtClean="0"/>
              <a:t> IT Solutions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BA1BB58-7555-4382-B178-7ED04E137E7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592" y="0"/>
            <a:ext cx="43576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895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3">
            <a:extLst>
              <a:ext uri="{FF2B5EF4-FFF2-40B4-BE49-F238E27FC236}">
                <a16:creationId xmlns:a16="http://schemas.microsoft.com/office/drawing/2014/main" id="{92896B42-4638-40D0-8887-7AB8D1D86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530" y="0"/>
            <a:ext cx="8333222" cy="1147969"/>
          </a:xfrm>
        </p:spPr>
        <p:txBody>
          <a:bodyPr/>
          <a:lstStyle/>
          <a:p>
            <a:r>
              <a:rPr lang="en-IN" dirty="0"/>
              <a:t>Designing the Calculator Interface</a:t>
            </a:r>
            <a:endParaRPr lang="en-US" b="0" dirty="0"/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D7CE36F2-C321-46C5-AFD9-00917224D39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1814" y="1149841"/>
            <a:ext cx="7368596" cy="608895"/>
          </a:xfrm>
        </p:spPr>
        <p:txBody>
          <a:bodyPr/>
          <a:lstStyle/>
          <a:p>
            <a:r>
              <a:rPr lang="en-US" b="1" dirty="0"/>
              <a:t>Creating a User-Friendly Calculator Layout with </a:t>
            </a:r>
            <a:r>
              <a:rPr lang="en-US" b="1" dirty="0" smtClean="0"/>
              <a:t>Tkinter</a:t>
            </a:r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7CFD0302-279C-8A48-9E27-AD5B08D6501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31814" y="1758736"/>
            <a:ext cx="5225764" cy="4083888"/>
          </a:xfrm>
        </p:spPr>
        <p:txBody>
          <a:bodyPr/>
          <a:lstStyle/>
          <a:p>
            <a:pPr>
              <a:buClr>
                <a:schemeClr val="accent2"/>
              </a:buClr>
            </a:pPr>
            <a:r>
              <a:rPr lang="en-IN" sz="1800" b="1" dirty="0" smtClean="0"/>
              <a:t>Importing Tkinter</a:t>
            </a:r>
          </a:p>
          <a:p>
            <a:pPr>
              <a:buClr>
                <a:schemeClr val="accent2"/>
              </a:buClr>
            </a:pPr>
            <a:r>
              <a:rPr lang="en-US" sz="1600" dirty="0"/>
              <a:t> importing the Tkinter library to access its features for building the GUI</a:t>
            </a:r>
            <a:r>
              <a:rPr lang="en-US" sz="1600" dirty="0" smtClean="0"/>
              <a:t>.</a:t>
            </a:r>
          </a:p>
          <a:p>
            <a:pPr>
              <a:buClr>
                <a:schemeClr val="accent2"/>
              </a:buClr>
            </a:pPr>
            <a:r>
              <a:rPr lang="en-IN" sz="1800" b="1" dirty="0"/>
              <a:t>Defining the </a:t>
            </a:r>
            <a:r>
              <a:rPr lang="en-IN" sz="1800" b="1" dirty="0" smtClean="0"/>
              <a:t>Layout</a:t>
            </a:r>
          </a:p>
          <a:p>
            <a:pPr>
              <a:buClr>
                <a:schemeClr val="accent2"/>
              </a:buClr>
            </a:pPr>
            <a:r>
              <a:rPr lang="en-US" sz="1600" dirty="0"/>
              <a:t>Utilizing the grid system, this section outlines how to effectively place buttons and the display for optimal user interaction.</a:t>
            </a:r>
          </a:p>
          <a:p>
            <a:pPr>
              <a:buClr>
                <a:schemeClr val="accent2"/>
              </a:buClr>
            </a:pPr>
            <a:r>
              <a:rPr lang="en-IN" sz="1800" b="1" dirty="0"/>
              <a:t>Button </a:t>
            </a:r>
            <a:r>
              <a:rPr lang="en-IN" sz="1800" b="1" dirty="0" smtClean="0"/>
              <a:t>Configuration</a:t>
            </a:r>
          </a:p>
          <a:p>
            <a:pPr>
              <a:buClr>
                <a:schemeClr val="accent2"/>
              </a:buClr>
            </a:pPr>
            <a:r>
              <a:rPr lang="en-US" sz="1600" dirty="0"/>
              <a:t>Buttons are created with specific </a:t>
            </a:r>
            <a:r>
              <a:rPr lang="en-US" sz="1600" dirty="0" smtClean="0"/>
              <a:t>commands</a:t>
            </a:r>
          </a:p>
          <a:p>
            <a:pPr>
              <a:buClr>
                <a:schemeClr val="accent2"/>
              </a:buClr>
            </a:pPr>
            <a:r>
              <a:rPr lang="en-IN" sz="1800" b="1" dirty="0"/>
              <a:t>Creating the Main </a:t>
            </a:r>
            <a:r>
              <a:rPr lang="en-IN" sz="1800" b="1" dirty="0" smtClean="0"/>
              <a:t>Window</a:t>
            </a:r>
          </a:p>
          <a:p>
            <a:pPr>
              <a:buClr>
                <a:schemeClr val="accent2"/>
              </a:buClr>
            </a:pPr>
            <a:r>
              <a:rPr lang="en-US" sz="1600" dirty="0"/>
              <a:t>This component establishes the main application window, setting its title to 'Scientific Calculator</a:t>
            </a:r>
            <a:r>
              <a:rPr lang="en-US" sz="1600" dirty="0" smtClean="0"/>
              <a:t>'.</a:t>
            </a:r>
          </a:p>
          <a:p>
            <a:pPr>
              <a:buClr>
                <a:schemeClr val="accent2"/>
              </a:buClr>
            </a:pPr>
            <a:r>
              <a:rPr lang="en-IN" sz="1800" b="1" dirty="0"/>
              <a:t>Entry </a:t>
            </a:r>
            <a:r>
              <a:rPr lang="en-IN" sz="1800" b="1" dirty="0" smtClean="0"/>
              <a:t>Display</a:t>
            </a:r>
          </a:p>
          <a:p>
            <a:pPr>
              <a:buClr>
                <a:schemeClr val="accent2"/>
              </a:buClr>
            </a:pPr>
            <a:r>
              <a:rPr lang="en-US" sz="1600" dirty="0"/>
              <a:t>The entry widget serves as the display area for user inputs and results</a:t>
            </a:r>
          </a:p>
          <a:p>
            <a:pPr>
              <a:buClr>
                <a:schemeClr val="accent2"/>
              </a:buClr>
            </a:pPr>
            <a:endParaRPr lang="en-US" sz="1600" dirty="0"/>
          </a:p>
        </p:txBody>
      </p:sp>
      <p:graphicFrame>
        <p:nvGraphicFramePr>
          <p:cNvPr id="34" name="Chart Placeholder 24" descr="Cylindrical chart">
            <a:extLst>
              <a:ext uri="{FF2B5EF4-FFF2-40B4-BE49-F238E27FC236}">
                <a16:creationId xmlns:a16="http://schemas.microsoft.com/office/drawing/2014/main" id="{71FC94C7-3179-A442-AB05-74D7AFF60709}"/>
              </a:ext>
            </a:extLst>
          </p:cNvPr>
          <p:cNvGraphicFramePr>
            <a:graphicFrameLocks noGrp="1"/>
          </p:cNvGraphicFramePr>
          <p:nvPr>
            <p:ph type="chart" sz="quarter" idx="10"/>
            <p:extLst>
              <p:ext uri="{D42A27DB-BD31-4B8C-83A1-F6EECF244321}">
                <p14:modId xmlns:p14="http://schemas.microsoft.com/office/powerpoint/2010/main" val="1826670235"/>
              </p:ext>
            </p:extLst>
          </p:nvPr>
        </p:nvGraphicFramePr>
        <p:xfrm>
          <a:off x="5587999" y="1340797"/>
          <a:ext cx="6373091" cy="46570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4C11C9-3DF6-471E-87C0-4DCED41031D4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2555257" y="6424219"/>
            <a:ext cx="4114800" cy="365125"/>
          </a:xfrm>
        </p:spPr>
        <p:txBody>
          <a:bodyPr/>
          <a:lstStyle/>
          <a:p>
            <a:r>
              <a:rPr lang="en-US" dirty="0" smtClean="0"/>
              <a:t>                                                         </a:t>
            </a:r>
            <a:r>
              <a:rPr lang="en-US" dirty="0" err="1" smtClean="0"/>
              <a:t>Nexthikes</a:t>
            </a:r>
            <a:r>
              <a:rPr lang="en-US" dirty="0" smtClean="0"/>
              <a:t> IT Solutions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42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3">
            <a:extLst>
              <a:ext uri="{FF2B5EF4-FFF2-40B4-BE49-F238E27FC236}">
                <a16:creationId xmlns:a16="http://schemas.microsoft.com/office/drawing/2014/main" id="{92896B42-4638-40D0-8887-7AB8D1D86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Implementing Calculator Functions</a:t>
            </a:r>
            <a:endParaRPr lang="en-US" b="0" dirty="0"/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D7CE36F2-C321-46C5-AFD9-00917224D39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b="1" dirty="0"/>
              <a:t>Enhancing Calculator Capabilities with Advanced Operations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678" y="1996786"/>
            <a:ext cx="11105325" cy="435956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4C11C9-3DF6-471E-87C0-4DCED41031D4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356348" y="6383184"/>
            <a:ext cx="4114800" cy="365125"/>
          </a:xfrm>
        </p:spPr>
        <p:txBody>
          <a:bodyPr/>
          <a:lstStyle/>
          <a:p>
            <a:r>
              <a:rPr lang="en-US" dirty="0" err="1" smtClean="0"/>
              <a:t>NextHikes</a:t>
            </a:r>
            <a:r>
              <a:rPr lang="en-US" dirty="0" smtClean="0"/>
              <a:t> IT Solutions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55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GeeksforGeeks</a:t>
            </a:r>
          </a:p>
          <a:p>
            <a:r>
              <a:rPr lang="en-US" dirty="0" smtClean="0"/>
              <a:t>Javapoint</a:t>
            </a:r>
          </a:p>
          <a:p>
            <a:r>
              <a:rPr lang="en-US" dirty="0" smtClean="0"/>
              <a:t>Python Documentation</a:t>
            </a:r>
          </a:p>
          <a:p>
            <a:r>
              <a:rPr lang="en-US" dirty="0" smtClean="0"/>
              <a:t>YouTube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 smtClean="0"/>
              <a:t>Used </a:t>
            </a:r>
            <a:r>
              <a:rPr lang="en-US" b="1" dirty="0"/>
              <a:t>for </a:t>
            </a:r>
            <a:r>
              <a:rPr lang="en-US" b="1" dirty="0" smtClean="0"/>
              <a:t>implementation </a:t>
            </a:r>
            <a:r>
              <a:rPr lang="en-US" b="1" dirty="0"/>
              <a:t>of GUI calculator</a:t>
            </a:r>
            <a:endParaRPr lang="en-IN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Sources and references</a:t>
            </a:r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>
          <a:xfrm>
            <a:off x="4513366" y="6372225"/>
            <a:ext cx="4114800" cy="365125"/>
          </a:xfrm>
        </p:spPr>
        <p:txBody>
          <a:bodyPr/>
          <a:lstStyle/>
          <a:p>
            <a:r>
              <a:rPr lang="en-US" dirty="0" err="1" smtClean="0"/>
              <a:t>Nexthikes</a:t>
            </a:r>
            <a:r>
              <a:rPr lang="en-US" dirty="0" smtClean="0"/>
              <a:t> IT Solutions</a:t>
            </a:r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1217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3">
            <a:extLst>
              <a:ext uri="{FF2B5EF4-FFF2-40B4-BE49-F238E27FC236}">
                <a16:creationId xmlns:a16="http://schemas.microsoft.com/office/drawing/2014/main" id="{92896B42-4638-40D0-8887-7AB8D1D86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Summary </a:t>
            </a:r>
            <a:r>
              <a:rPr lang="en-IN" dirty="0" smtClean="0"/>
              <a:t>and conclusion</a:t>
            </a:r>
            <a:endParaRPr lang="en-US" b="0" dirty="0"/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D7CE36F2-C321-46C5-AFD9-00917224D39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b="1" dirty="0"/>
              <a:t>Essential Steps to Build a GUI Scientific Calculator Using Tkinter in Python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7CFD0302-279C-8A48-9E27-AD5B08D6501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>
              <a:buClr>
                <a:schemeClr val="accent2"/>
              </a:buClr>
            </a:pPr>
            <a:r>
              <a:rPr lang="en-IN" sz="1800" b="1" dirty="0"/>
              <a:t>Understanding </a:t>
            </a:r>
            <a:r>
              <a:rPr lang="en-IN" sz="1800" b="1" dirty="0" smtClean="0"/>
              <a:t>GUI                                                                        </a:t>
            </a:r>
          </a:p>
          <a:p>
            <a:pPr>
              <a:buClr>
                <a:schemeClr val="accent2"/>
              </a:buClr>
            </a:pPr>
            <a:r>
              <a:rPr lang="en-US" sz="1600" dirty="0"/>
              <a:t>They allow users to engage with applications in an intuitive and user-friendly manner, making complex functions more accessible</a:t>
            </a:r>
            <a:r>
              <a:rPr lang="en-US" sz="1600" dirty="0" smtClean="0"/>
              <a:t>.</a:t>
            </a:r>
          </a:p>
          <a:p>
            <a:pPr>
              <a:buClr>
                <a:schemeClr val="accent2"/>
              </a:buClr>
            </a:pPr>
            <a:r>
              <a:rPr lang="en-IN" sz="1800" b="1" dirty="0"/>
              <a:t>Designing the </a:t>
            </a:r>
            <a:r>
              <a:rPr lang="en-IN" sz="1800" b="1" dirty="0" smtClean="0"/>
              <a:t>Interface</a:t>
            </a:r>
          </a:p>
          <a:p>
            <a:pPr>
              <a:buClr>
                <a:schemeClr val="accent2"/>
              </a:buClr>
            </a:pPr>
            <a:r>
              <a:rPr lang="en-US" sz="1600" dirty="0" smtClean="0"/>
              <a:t>Tkinter </a:t>
            </a:r>
            <a:r>
              <a:rPr lang="en-US" sz="1600" dirty="0"/>
              <a:t>provides various widgets that can be used to design an appealing interface</a:t>
            </a:r>
            <a:r>
              <a:rPr lang="en-US" sz="1600" dirty="0" smtClean="0"/>
              <a:t>.</a:t>
            </a:r>
          </a:p>
          <a:p>
            <a:pPr>
              <a:buClr>
                <a:schemeClr val="accent2"/>
              </a:buClr>
            </a:pPr>
            <a:r>
              <a:rPr lang="en-IN" sz="1800" b="1" dirty="0"/>
              <a:t>Setting </a:t>
            </a:r>
            <a:r>
              <a:rPr lang="en-IN" sz="1800" b="1" dirty="0" smtClean="0"/>
              <a:t>Up</a:t>
            </a:r>
          </a:p>
          <a:p>
            <a:pPr>
              <a:buClr>
                <a:schemeClr val="accent2"/>
              </a:buClr>
            </a:pPr>
            <a:r>
              <a:rPr lang="en-US" sz="1600" dirty="0" smtClean="0"/>
              <a:t>It's </a:t>
            </a:r>
            <a:r>
              <a:rPr lang="en-US" sz="1600" dirty="0"/>
              <a:t>essential to install Python and Tkinter, the library used for creating GUI applications. Choosing an Integrated Development Environment (IDE) that supports Python development is crucial for a smooth coding experience</a:t>
            </a:r>
            <a:r>
              <a:rPr lang="en-US" sz="1600" dirty="0" smtClean="0"/>
              <a:t>.</a:t>
            </a:r>
          </a:p>
          <a:p>
            <a:pPr>
              <a:buClr>
                <a:schemeClr val="accent2"/>
              </a:buClr>
            </a:pPr>
            <a:endParaRPr lang="en-US" sz="16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4C11C9-3DF6-471E-87C0-4DCED41031D4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012130" y="6356349"/>
            <a:ext cx="4114800" cy="365125"/>
          </a:xfrm>
        </p:spPr>
        <p:txBody>
          <a:bodyPr/>
          <a:lstStyle/>
          <a:p>
            <a:r>
              <a:rPr lang="en-US" dirty="0" err="1" smtClean="0"/>
              <a:t>Nexthikes</a:t>
            </a:r>
            <a:r>
              <a:rPr lang="en-US" dirty="0" smtClean="0"/>
              <a:t> IT Solutions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911272" y="2005762"/>
            <a:ext cx="6096000" cy="160043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Clr>
                <a:schemeClr val="accent2"/>
              </a:buClr>
            </a:pPr>
            <a:r>
              <a:rPr lang="en-IN" b="1" dirty="0"/>
              <a:t>Implementing Functions</a:t>
            </a:r>
          </a:p>
          <a:p>
            <a:pPr>
              <a:buClr>
                <a:schemeClr val="accent2"/>
              </a:buClr>
            </a:pPr>
            <a:r>
              <a:rPr lang="en-US" sz="1600" dirty="0"/>
              <a:t>Incorporating both basic operations (addition, subtraction, multiplication, division) and advanced mathematical functionalities (trigonometric functions, exponentiation) is vital for a scientific calculator. This step requires careful coding to ensure accurate calculations.</a:t>
            </a:r>
          </a:p>
        </p:txBody>
      </p:sp>
    </p:spTree>
    <p:extLst>
      <p:ext uri="{BB962C8B-B14F-4D97-AF65-F5344CB8AC3E}">
        <p14:creationId xmlns:p14="http://schemas.microsoft.com/office/powerpoint/2010/main" val="3111794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UI calculator using Tkinte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96654" y="2239311"/>
            <a:ext cx="4996873" cy="3994801"/>
          </a:xfr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17341" y="1854888"/>
            <a:ext cx="7342631" cy="608895"/>
          </a:xfrm>
        </p:spPr>
        <p:txBody>
          <a:bodyPr/>
          <a:lstStyle/>
          <a:p>
            <a:r>
              <a:rPr lang="en-US" dirty="0" smtClean="0"/>
              <a:t>Working video</a:t>
            </a:r>
            <a:endParaRPr lang="en-IN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17341" y="639322"/>
            <a:ext cx="7342622" cy="1215566"/>
          </a:xfrm>
        </p:spPr>
        <p:txBody>
          <a:bodyPr/>
          <a:lstStyle/>
          <a:p>
            <a:r>
              <a:rPr lang="en-US" dirty="0" smtClean="0"/>
              <a:t>GUI CALCULATOR </a:t>
            </a:r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>
          <a:xfrm>
            <a:off x="4291693" y="6538912"/>
            <a:ext cx="4114800" cy="365125"/>
          </a:xfrm>
        </p:spPr>
        <p:txBody>
          <a:bodyPr/>
          <a:lstStyle/>
          <a:p>
            <a:r>
              <a:rPr lang="en-US" dirty="0" err="1" smtClean="0"/>
              <a:t>Nexthikes</a:t>
            </a:r>
            <a:r>
              <a:rPr lang="en-US" dirty="0" smtClean="0"/>
              <a:t> IT Solutions</a:t>
            </a:r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7710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 descr="Company initials and name in grouped text">
            <a:extLst>
              <a:ext uri="{FF2B5EF4-FFF2-40B4-BE49-F238E27FC236}">
                <a16:creationId xmlns:a16="http://schemas.microsoft.com/office/drawing/2014/main" id="{82C4EAC6-3E04-4614-86BA-A23C851754D9}"/>
              </a:ext>
            </a:extLst>
          </p:cNvPr>
          <p:cNvGrpSpPr/>
          <p:nvPr/>
        </p:nvGrpSpPr>
        <p:grpSpPr>
          <a:xfrm>
            <a:off x="2955850" y="2855631"/>
            <a:ext cx="1881541" cy="1118752"/>
            <a:chOff x="2955850" y="2902286"/>
            <a:chExt cx="1881541" cy="111875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20626FA-81E3-4C45-BF2D-D52CF6D96238}"/>
                </a:ext>
              </a:extLst>
            </p:cNvPr>
            <p:cNvSpPr txBox="1"/>
            <p:nvPr/>
          </p:nvSpPr>
          <p:spPr>
            <a:xfrm>
              <a:off x="3238428" y="2902286"/>
              <a:ext cx="18473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6000" b="1" dirty="0">
                <a:solidFill>
                  <a:schemeClr val="bg1"/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6E86452-6AEA-4380-9682-AB26317ADB62}"/>
                </a:ext>
              </a:extLst>
            </p:cNvPr>
            <p:cNvSpPr txBox="1"/>
            <p:nvPr/>
          </p:nvSpPr>
          <p:spPr>
            <a:xfrm>
              <a:off x="2955850" y="3713261"/>
              <a:ext cx="188154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cs typeface="Calibri Light" panose="020F0302020204030204" pitchFamily="34" charset="0"/>
                </a:rPr>
                <a:t>FABRIKAM RESIDENCES</a:t>
              </a:r>
            </a:p>
          </p:txBody>
        </p:sp>
      </p:grpSp>
      <p:sp>
        <p:nvSpPr>
          <p:cNvPr id="8" name="Title 7">
            <a:extLst>
              <a:ext uri="{FF2B5EF4-FFF2-40B4-BE49-F238E27FC236}">
                <a16:creationId xmlns:a16="http://schemas.microsoft.com/office/drawing/2014/main" id="{8B6C5EAB-81FF-4827-A160-22F4363C6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14141" y="1611158"/>
            <a:ext cx="4853573" cy="1616252"/>
          </a:xfrm>
        </p:spPr>
        <p:txBody>
          <a:bodyPr>
            <a:normAutofit/>
          </a:bodyPr>
          <a:lstStyle/>
          <a:p>
            <a:r>
              <a:rPr lang="en-US" sz="4400" dirty="0"/>
              <a:t>Thank You.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6611344-9447-438E-873C-299AF4110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22929" y="3461163"/>
            <a:ext cx="3445782" cy="242619"/>
          </a:xfrm>
        </p:spPr>
        <p:txBody>
          <a:bodyPr/>
          <a:lstStyle/>
          <a:p>
            <a:r>
              <a:rPr lang="en-US" dirty="0" smtClean="0"/>
              <a:t>CHETHANA S </a:t>
            </a:r>
            <a:r>
              <a:rPr lang="en-US" dirty="0" err="1" smtClean="0"/>
              <a:t>S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A3FB895-3D21-4707-8EDE-3F825906DE4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9663736863</a:t>
            </a:r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A0B41C33-430D-4B31-A546-F856469194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smtClean="0"/>
              <a:t>chethanaindpur@gmail.com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 smtClean="0"/>
              <a:t>www.nexthikes.com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60955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4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951641_Hexagon presentation light_AAS_v4" id="{358289A0-A26B-433F-AD2B-1F8832C96153}" vid="{92CDC91D-95BF-4897-87D6-494563DF797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80A5AF1-8C57-4290-936E-5FD27C95725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F8919DE-9BD9-47A9-9F5D-16EBB96879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7F4215-C6BB-44A3-9A5E-9446E6835900}">
  <ds:schemaRefs>
    <ds:schemaRef ds:uri="http://schemas.microsoft.com/office/2006/metadata/properties"/>
    <ds:schemaRef ds:uri="http://purl.org/dc/dcmitype/"/>
    <ds:schemaRef ds:uri="http://purl.org/dc/terms/"/>
    <ds:schemaRef ds:uri="http://www.w3.org/XML/1998/namespace"/>
    <ds:schemaRef ds:uri="http://schemas.microsoft.com/office/2006/documentManagement/types"/>
    <ds:schemaRef ds:uri="71af3243-3dd4-4a8d-8c0d-dd76da1f02a5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16c05727-aa75-4e4a-9b5f-8a80a1165891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0</TotalTime>
  <Words>450</Words>
  <Application>Microsoft Office PowerPoint</Application>
  <PresentationFormat>Widescreen</PresentationFormat>
  <Paragraphs>74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CiscoSans ExtraLight</vt:lpstr>
      <vt:lpstr>Gill Sans SemiBold</vt:lpstr>
      <vt:lpstr>Times New Roman</vt:lpstr>
      <vt:lpstr>Office Theme</vt:lpstr>
      <vt:lpstr>Building a GUI Calculator using Tkinter in Python—Project1</vt:lpstr>
      <vt:lpstr>Introduction to Building a GUI Calculator</vt:lpstr>
      <vt:lpstr>PowerPoint Presentation</vt:lpstr>
      <vt:lpstr>Designing the Calculator Interface</vt:lpstr>
      <vt:lpstr>Implementing Calculator Functions</vt:lpstr>
      <vt:lpstr>Sources and references</vt:lpstr>
      <vt:lpstr>Summary and conclusion</vt:lpstr>
      <vt:lpstr>GUI CALCULATOR 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2024-12-01T19:59:34Z</dcterms:created>
  <dcterms:modified xsi:type="dcterms:W3CDTF">2024-12-02T06:46:25Z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